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88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287" r:id="rId65"/>
    <p:sldId id="277" r:id="rId66"/>
    <p:sldId id="278" r:id="rId67"/>
    <p:sldId id="279" r:id="rId68"/>
    <p:sldId id="280" r:id="rId69"/>
    <p:sldId id="281" r:id="rId70"/>
    <p:sldId id="282" r:id="rId71"/>
    <p:sldId id="283" r:id="rId72"/>
    <p:sldId id="284" r:id="rId73"/>
    <p:sldId id="350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8491-160E-4087-BABF-A7E495D5545C}" type="datetimeFigureOut">
              <a:rPr lang="en-DE" smtClean="0"/>
              <a:t>22/06/2022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51E8-DCA6-4D99-9EF5-62DB6D7348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87750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8491-160E-4087-BABF-A7E495D5545C}" type="datetimeFigureOut">
              <a:rPr lang="en-DE" smtClean="0"/>
              <a:t>22/06/2022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51E8-DCA6-4D99-9EF5-62DB6D7348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11943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8491-160E-4087-BABF-A7E495D5545C}" type="datetimeFigureOut">
              <a:rPr lang="en-DE" smtClean="0"/>
              <a:t>22/06/2022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51E8-DCA6-4D99-9EF5-62DB6D734858}" type="slidenum">
              <a:rPr lang="en-DE" smtClean="0"/>
              <a:t>‹#›</a:t>
            </a:fld>
            <a:endParaRPr lang="en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2855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8491-160E-4087-BABF-A7E495D5545C}" type="datetimeFigureOut">
              <a:rPr lang="en-DE" smtClean="0"/>
              <a:t>22/06/2022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51E8-DCA6-4D99-9EF5-62DB6D7348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13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8491-160E-4087-BABF-A7E495D5545C}" type="datetimeFigureOut">
              <a:rPr lang="en-DE" smtClean="0"/>
              <a:t>22/06/2022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51E8-DCA6-4D99-9EF5-62DB6D734858}" type="slidenum">
              <a:rPr lang="en-DE" smtClean="0"/>
              <a:t>‹#›</a:t>
            </a:fld>
            <a:endParaRPr lang="en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5112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8491-160E-4087-BABF-A7E495D5545C}" type="datetimeFigureOut">
              <a:rPr lang="en-DE" smtClean="0"/>
              <a:t>22/06/2022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51E8-DCA6-4D99-9EF5-62DB6D7348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9061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8491-160E-4087-BABF-A7E495D5545C}" type="datetimeFigureOut">
              <a:rPr lang="en-DE" smtClean="0"/>
              <a:t>22/06/2022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51E8-DCA6-4D99-9EF5-62DB6D7348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6893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8491-160E-4087-BABF-A7E495D5545C}" type="datetimeFigureOut">
              <a:rPr lang="en-DE" smtClean="0"/>
              <a:t>22/06/2022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51E8-DCA6-4D99-9EF5-62DB6D7348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8142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8491-160E-4087-BABF-A7E495D5545C}" type="datetimeFigureOut">
              <a:rPr lang="en-DE" smtClean="0"/>
              <a:t>22/06/2022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51E8-DCA6-4D99-9EF5-62DB6D7348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8638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8491-160E-4087-BABF-A7E495D5545C}" type="datetimeFigureOut">
              <a:rPr lang="en-DE" smtClean="0"/>
              <a:t>22/06/2022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51E8-DCA6-4D99-9EF5-62DB6D7348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8023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8491-160E-4087-BABF-A7E495D5545C}" type="datetimeFigureOut">
              <a:rPr lang="en-DE" smtClean="0"/>
              <a:t>22/06/2022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51E8-DCA6-4D99-9EF5-62DB6D7348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912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8491-160E-4087-BABF-A7E495D5545C}" type="datetimeFigureOut">
              <a:rPr lang="en-DE" smtClean="0"/>
              <a:t>22/06/2022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51E8-DCA6-4D99-9EF5-62DB6D7348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615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8491-160E-4087-BABF-A7E495D5545C}" type="datetimeFigureOut">
              <a:rPr lang="en-DE" smtClean="0"/>
              <a:t>22/06/2022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51E8-DCA6-4D99-9EF5-62DB6D7348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481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8491-160E-4087-BABF-A7E495D5545C}" type="datetimeFigureOut">
              <a:rPr lang="en-DE" smtClean="0"/>
              <a:t>22/06/2022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51E8-DCA6-4D99-9EF5-62DB6D7348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0343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8491-160E-4087-BABF-A7E495D5545C}" type="datetimeFigureOut">
              <a:rPr lang="en-DE" smtClean="0"/>
              <a:t>22/06/2022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51E8-DCA6-4D99-9EF5-62DB6D7348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8206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8491-160E-4087-BABF-A7E495D5545C}" type="datetimeFigureOut">
              <a:rPr lang="en-DE" smtClean="0"/>
              <a:t>22/06/2022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151E8-DCA6-4D99-9EF5-62DB6D7348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769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18491-160E-4087-BABF-A7E495D5545C}" type="datetimeFigureOut">
              <a:rPr lang="en-DE" smtClean="0"/>
              <a:t>22/06/2022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22151E8-DCA6-4D99-9EF5-62DB6D73485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971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29728-55DD-4D7F-AB0B-AA4FD06E1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2404534"/>
            <a:ext cx="8700623" cy="1646302"/>
          </a:xfrm>
        </p:spPr>
        <p:txBody>
          <a:bodyPr/>
          <a:lstStyle/>
          <a:p>
            <a:r>
              <a:rPr lang="en-US" dirty="0"/>
              <a:t> Work Progress 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4122B-91BA-45DB-911F-FD462BB0AE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Abdur Rehman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27994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C741E2-8BE2-6ADD-D4F6-8C1289EDA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A66F0-EB2C-EFF3-E5A5-54FF946F9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9" y="0"/>
            <a:ext cx="11645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34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60D9A-CBA9-35C6-C8E2-651732A8E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30" y="0"/>
            <a:ext cx="11595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48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656145-ACA7-0D5F-3598-B36C881E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857"/>
            <a:ext cx="12192000" cy="651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91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021CCD-022D-2177-9D8E-7B65A4D7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11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4A5D6-7C11-AD99-8955-0F8149FA4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8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43EC71-C261-D033-ABF7-80F1F15A1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9" y="0"/>
            <a:ext cx="11645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53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7481C-D0DF-6763-28C8-E054B7635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30" y="0"/>
            <a:ext cx="11595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24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10E85-304F-6996-9CB6-44116828B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82"/>
            <a:ext cx="12192000" cy="654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6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2146E0-92A1-82BC-7BB0-DD31D6DF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71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886D-B72B-2806-DA55-E146FD37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Regularizers in Keras</a:t>
            </a:r>
            <a:endParaRPr lang="en-D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3E40C-E44F-197B-D62A-63055340A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18253"/>
            <a:ext cx="9119809" cy="4830147"/>
          </a:xfrm>
        </p:spPr>
        <p:txBody>
          <a:bodyPr/>
          <a:lstStyle/>
          <a:p>
            <a:r>
              <a:rPr lang="en-US" b="1" dirty="0" err="1"/>
              <a:t>kernel_regularizer</a:t>
            </a:r>
            <a:r>
              <a:rPr lang="en-US" dirty="0"/>
              <a:t>: Regularizer to apply a penalty on the </a:t>
            </a:r>
            <a:r>
              <a:rPr lang="en-US" b="1" u="sng" dirty="0"/>
              <a:t>layer's kernel</a:t>
            </a:r>
          </a:p>
          <a:p>
            <a:r>
              <a:rPr lang="en-US" b="1" dirty="0" err="1"/>
              <a:t>bias_regularizer</a:t>
            </a:r>
            <a:r>
              <a:rPr lang="en-US" dirty="0"/>
              <a:t>: Regularizer to apply a penalty on the </a:t>
            </a:r>
            <a:r>
              <a:rPr lang="en-US" b="1" dirty="0"/>
              <a:t>layer's bias</a:t>
            </a:r>
          </a:p>
          <a:p>
            <a:r>
              <a:rPr lang="en-US" b="1" dirty="0" err="1"/>
              <a:t>activity_regularizer</a:t>
            </a:r>
            <a:r>
              <a:rPr lang="en-US" dirty="0"/>
              <a:t>: Regularizer to apply a penalty on the </a:t>
            </a:r>
            <a:r>
              <a:rPr lang="en-US" b="1" dirty="0"/>
              <a:t>layer's output</a:t>
            </a:r>
          </a:p>
          <a:p>
            <a:endParaRPr lang="en-US" b="1" dirty="0"/>
          </a:p>
          <a:p>
            <a:r>
              <a:rPr lang="en-US" sz="2000" dirty="0"/>
              <a:t>Regression equation  “</a:t>
            </a:r>
            <a:r>
              <a:rPr lang="en-US" sz="2000" b="1" spc="600" dirty="0"/>
              <a:t>y=Wx+b</a:t>
            </a:r>
            <a:r>
              <a:rPr lang="en-US" sz="2000" dirty="0"/>
              <a:t>”;</a:t>
            </a:r>
          </a:p>
          <a:p>
            <a:pPr lvl="1"/>
            <a:r>
              <a:rPr lang="en-US" sz="1800" dirty="0"/>
              <a:t>where </a:t>
            </a:r>
            <a:r>
              <a:rPr lang="en-US" sz="1800" b="1" u="sng" dirty="0"/>
              <a:t>x</a:t>
            </a:r>
            <a:r>
              <a:rPr lang="en-US" sz="1800" dirty="0"/>
              <a:t> is the input, </a:t>
            </a:r>
          </a:p>
          <a:p>
            <a:pPr lvl="1"/>
            <a:r>
              <a:rPr lang="en-US" sz="1800" b="1" u="sng" dirty="0"/>
              <a:t>y</a:t>
            </a:r>
            <a:r>
              <a:rPr lang="en-US" sz="1800" dirty="0"/>
              <a:t> is output,</a:t>
            </a:r>
          </a:p>
          <a:p>
            <a:pPr lvl="1"/>
            <a:r>
              <a:rPr lang="en-US" sz="1800" b="1" u="sng" dirty="0"/>
              <a:t>W</a:t>
            </a:r>
            <a:r>
              <a:rPr lang="en-US" sz="1800" dirty="0"/>
              <a:t> the weights matrix (also called kernel), </a:t>
            </a:r>
          </a:p>
          <a:p>
            <a:pPr lvl="1"/>
            <a:r>
              <a:rPr lang="en-US" sz="1800" dirty="0"/>
              <a:t>and </a:t>
            </a:r>
            <a:r>
              <a:rPr lang="en-US" sz="1800" b="1" u="sng" dirty="0"/>
              <a:t>b</a:t>
            </a:r>
            <a:r>
              <a:rPr lang="en-US" sz="1800" dirty="0"/>
              <a:t> the bias.</a:t>
            </a:r>
          </a:p>
          <a:p>
            <a:endParaRPr lang="en-DE" dirty="0"/>
          </a:p>
        </p:txBody>
      </p:sp>
      <p:pic>
        <p:nvPicPr>
          <p:cNvPr id="8" name="Picture 2" descr="Weights and Bias in a Neural Network | Towards Data Science">
            <a:extLst>
              <a:ext uri="{FF2B5EF4-FFF2-40B4-BE49-F238E27FC236}">
                <a16:creationId xmlns:a16="http://schemas.microsoft.com/office/drawing/2014/main" id="{8E319E35-7026-AF77-140D-D045E6FAA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584" y="3498978"/>
            <a:ext cx="5430416" cy="32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284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7B40BB-8792-6BC6-3AAE-199469AAE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93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A0560C-401B-EF10-E122-E1C1D1F14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9" y="0"/>
            <a:ext cx="11645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68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668007-CC24-A8AD-B09C-5EFE17484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30" y="0"/>
            <a:ext cx="11595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6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DCD8F1-CCA5-8E7B-76E2-B32FADB6F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808"/>
            <a:ext cx="12192000" cy="656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58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F1F99-D216-9648-31C2-C77FE0728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97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40154E-1476-9EA5-FFD8-67B085B4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19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655D8-F14A-0D98-869F-E767415B3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9" y="0"/>
            <a:ext cx="11645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23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324807-5770-40B9-84E1-677EE07D8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30" y="0"/>
            <a:ext cx="11595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32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9F310E6-578E-9FC7-F866-2A397411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808"/>
            <a:ext cx="12192000" cy="656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28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DBFA4C-B2B2-A384-25F0-164868278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4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89C65AA-27A6-44AC-AA89-E78906DD9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80" y="0"/>
            <a:ext cx="11320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16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8FA92FD-6BA2-5D25-8582-321392A8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23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EFCB22-A9D3-48AC-7210-149C5F774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9" y="0"/>
            <a:ext cx="11645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01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092BD8-058D-E8C9-9922-A020E901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30" y="0"/>
            <a:ext cx="11595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9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BE95BB-390F-230A-7CEA-61DD31B6ED85}"/>
              </a:ext>
            </a:extLst>
          </p:cNvPr>
          <p:cNvSpPr txBox="1"/>
          <p:nvPr/>
        </p:nvSpPr>
        <p:spPr>
          <a:xfrm>
            <a:off x="3051110" y="3110500"/>
            <a:ext cx="6102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L1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71556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4BEE96-FD5E-432E-631A-545A63CB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44"/>
            <a:ext cx="12192000" cy="65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10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363D9-D949-EFE5-D4AA-598A9CC9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72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A4B7E7-5B17-685F-235A-1EE55CE0A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88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85759-2C00-6BBC-C836-775682574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9" y="0"/>
            <a:ext cx="11645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26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123DDF-2830-D637-FE5D-39D34895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30" y="0"/>
            <a:ext cx="11595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39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0917B5-FF11-5181-2134-119A779BC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82"/>
            <a:ext cx="12192000" cy="654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95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65315-CD54-9E3C-655C-92307534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45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FC859-56EC-63E7-FF2F-3C3EADF1A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15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413899-4A42-EA4D-46DF-E6484501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76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92B69-20B4-BB18-24D3-987EAA1AA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30" y="0"/>
            <a:ext cx="11595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01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872043-2F22-8D99-401E-F011E1AF3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30" y="0"/>
            <a:ext cx="11595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44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8BE385-B64A-01B2-F7CD-1327CFE8B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82"/>
            <a:ext cx="12192000" cy="654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04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F5C62-61C0-2030-AD2D-BCFA78BD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32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F974E1-1F98-ECFC-4FC2-214347D94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35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099DB-6789-9454-836F-7540B23B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9" y="0"/>
            <a:ext cx="11645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89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63316-B6E5-6AA1-E890-9DA25E9C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30" y="0"/>
            <a:ext cx="11595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64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CAB9A0-9818-832C-B31A-BBDCE7375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44"/>
            <a:ext cx="12192000" cy="65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13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F8C0C2-49D8-91CF-A0B4-29802D8C3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28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B0E2AD-09A6-444D-DCA9-9E140034A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5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99112D-1B70-2E46-1553-C1ECE8A9A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27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BAD01-DC2D-46D1-8E7A-B6C8D7F3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9" y="0"/>
            <a:ext cx="11645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619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92A2F1-6A79-28DF-6244-DD0BB56F9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30" y="0"/>
            <a:ext cx="11595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77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98D979-DBD5-5F32-24AD-4CE77677B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44"/>
            <a:ext cx="12192000" cy="65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37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7D6721-DE5D-ECEB-D01C-378F53439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92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BE84F3-481D-65DE-E530-57953D7DF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755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F4E0D-0B39-0099-00A9-766308E25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9" y="0"/>
            <a:ext cx="11645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509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BEB4B0-B788-F7E5-3072-A68FF2AA8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30" y="0"/>
            <a:ext cx="11595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95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EDA1DB-1C45-864C-4E8F-2F8771D2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857"/>
            <a:ext cx="12192000" cy="651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30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94927A-FF58-53BB-1CA1-99BF3AFED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9" y="0"/>
            <a:ext cx="11645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632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640E1A-80F9-8987-BF89-813B18BBB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82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5CF0B9-0B7C-D057-1A6F-7B7F71493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028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5ED5D9-7F68-AE63-A538-F097480FF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9" y="0"/>
            <a:ext cx="11645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17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3F143-6019-2F63-5FE4-9D2BBEF14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30" y="0"/>
            <a:ext cx="11595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438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13DAB6-5C28-B10A-EF2C-992C749D44A4}"/>
              </a:ext>
            </a:extLst>
          </p:cNvPr>
          <p:cNvSpPr txBox="1"/>
          <p:nvPr/>
        </p:nvSpPr>
        <p:spPr>
          <a:xfrm>
            <a:off x="3044890" y="3105834"/>
            <a:ext cx="6102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PGNN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460606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8017B4-A37F-05A6-32CD-87D497440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39"/>
            <a:ext cx="12192000" cy="66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612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7465A7-009B-EBC6-395F-9C6C7E50E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39"/>
            <a:ext cx="12192000" cy="66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505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EDFF5D-6611-7D21-B0DE-FE5C8A32F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39"/>
            <a:ext cx="12192000" cy="66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374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CD8928-6F7A-63A7-8F76-19DBFF4EF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39"/>
            <a:ext cx="12192000" cy="66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47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2FDDAB-C897-7B41-ACEA-A394ACC79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39"/>
            <a:ext cx="12192000" cy="66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519C54-BDA1-1C6F-3770-F9866D4D6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30" y="0"/>
            <a:ext cx="11595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08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16E6DD-002F-BF03-4E34-C9CE0D4BB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39"/>
            <a:ext cx="12192000" cy="66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062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1DCD69-034B-5E7E-F86E-ECD9A7F30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78"/>
            <a:ext cx="12192000" cy="658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65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8F28DD-5083-EDA3-D042-3C3EAA6F7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37"/>
            <a:ext cx="12192000" cy="66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019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1EC3-8A8D-EFEF-2C93-61CCCD24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</p:spPr>
        <p:txBody>
          <a:bodyPr/>
          <a:lstStyle/>
          <a:p>
            <a:r>
              <a:rPr lang="en-US" dirty="0"/>
              <a:t>Points for the Mid Term Presentation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77F77-52FC-1493-EA2D-184FB66D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34482"/>
            <a:ext cx="11359156" cy="5980921"/>
          </a:xfrm>
        </p:spPr>
        <p:txBody>
          <a:bodyPr>
            <a:normAutofit/>
          </a:bodyPr>
          <a:lstStyle/>
          <a:p>
            <a:r>
              <a:rPr lang="en-US" dirty="0"/>
              <a:t>Literature Review</a:t>
            </a:r>
          </a:p>
          <a:p>
            <a:r>
              <a:rPr lang="en-US" dirty="0"/>
              <a:t>Choosing the controller model: CONTINUOUS STIRRED TANK REACTOR (CSTR)</a:t>
            </a:r>
          </a:p>
          <a:p>
            <a:r>
              <a:rPr lang="en-US" dirty="0"/>
              <a:t>Creating the Random Input Signals and analyzing it with designed controller </a:t>
            </a:r>
          </a:p>
          <a:p>
            <a:r>
              <a:rPr lang="en-US" dirty="0"/>
              <a:t>Normalization of the inputs and the outputs from the controller</a:t>
            </a:r>
          </a:p>
          <a:p>
            <a:r>
              <a:rPr lang="en-US" dirty="0"/>
              <a:t>Storing the data in a CSV file to set it up for the basic Machine Learning networks </a:t>
            </a:r>
          </a:p>
          <a:p>
            <a:r>
              <a:rPr lang="en-US" dirty="0"/>
              <a:t>Basic Machine Learning Network (Vanilla) based on the controller’s output</a:t>
            </a:r>
          </a:p>
          <a:p>
            <a:r>
              <a:rPr lang="en-US" dirty="0"/>
              <a:t>Closed Loop Simulation and reducing its </a:t>
            </a:r>
            <a:r>
              <a:rPr lang="en-US"/>
              <a:t>time period </a:t>
            </a:r>
            <a:endParaRPr lang="en-US" dirty="0"/>
          </a:p>
          <a:p>
            <a:r>
              <a:rPr lang="en-US" dirty="0"/>
              <a:t>Starting with the Hyperparameter tuning (initially 5 parameters to work with)</a:t>
            </a:r>
          </a:p>
          <a:p>
            <a:r>
              <a:rPr lang="en-US" dirty="0" err="1"/>
              <a:t>Ananlyzing</a:t>
            </a:r>
            <a:r>
              <a:rPr lang="en-US" dirty="0"/>
              <a:t> the Basic Hyperparameters tuning data and enhancing it using a new optimizer (SGD)</a:t>
            </a:r>
          </a:p>
          <a:p>
            <a:r>
              <a:rPr lang="en-US" dirty="0"/>
              <a:t>Increasing two more Hyperparameters for the basic Vanilla network</a:t>
            </a:r>
          </a:p>
          <a:p>
            <a:r>
              <a:rPr lang="en-US" dirty="0"/>
              <a:t>PGNN initial test</a:t>
            </a:r>
          </a:p>
          <a:p>
            <a:r>
              <a:rPr lang="en-US" dirty="0"/>
              <a:t>Conditioning the two constraints on the PGNN network and reviewing its results</a:t>
            </a:r>
          </a:p>
          <a:p>
            <a:r>
              <a:rPr lang="en-US" dirty="0"/>
              <a:t>Building the Vanilla Network based on the Hyperparameters received </a:t>
            </a:r>
          </a:p>
          <a:p>
            <a:r>
              <a:rPr lang="en-US" dirty="0"/>
              <a:t>Experimenting with different </a:t>
            </a:r>
            <a:r>
              <a:rPr lang="en-US" b="1" dirty="0"/>
              <a:t>Regularizers</a:t>
            </a:r>
            <a:r>
              <a:rPr lang="en-US" dirty="0"/>
              <a:t> to see its impact on the Vanilla Network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50102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CFFACA-9541-C8B6-6C9A-61BB6D43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82"/>
            <a:ext cx="12192000" cy="654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01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37B80-4837-6CD3-EBC3-DA75F1695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5463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14396</TotalTime>
  <Words>236</Words>
  <Application>Microsoft Office PowerPoint</Application>
  <PresentationFormat>Widescreen</PresentationFormat>
  <Paragraphs>29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Trebuchet MS</vt:lpstr>
      <vt:lpstr>Wingdings 3</vt:lpstr>
      <vt:lpstr>Facet</vt:lpstr>
      <vt:lpstr> Work Progress </vt:lpstr>
      <vt:lpstr>Regularizers in Keras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Points for the Mid Term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Progress</dc:title>
  <dc:creator>Abdur Rehman</dc:creator>
  <cp:lastModifiedBy>Abdur Rehman</cp:lastModifiedBy>
  <cp:revision>59</cp:revision>
  <dcterms:created xsi:type="dcterms:W3CDTF">2021-11-15T11:04:20Z</dcterms:created>
  <dcterms:modified xsi:type="dcterms:W3CDTF">2022-06-22T11:26:02Z</dcterms:modified>
</cp:coreProperties>
</file>